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85" autoAdjust="0"/>
    <p:restoredTop sz="94420" autoAdjust="0"/>
  </p:normalViewPr>
  <p:slideViewPr>
    <p:cSldViewPr>
      <p:cViewPr varScale="1">
        <p:scale>
          <a:sx n="74" d="100"/>
          <a:sy n="74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E04A9031-7062-45B4-9BD3-7831A11B5456}" type="datetimeFigureOut">
              <a:rPr lang="en-US" smtClean="0"/>
              <a:pPr/>
              <a:t>5/21/2008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F78FDE8A-997D-459B-81E7-9543F20117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1600200" y="0"/>
            <a:ext cx="716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White">
          <a:xfrm>
            <a:off x="2895600" y="4038600"/>
            <a:ext cx="6019800" cy="457200"/>
          </a:xfrm>
          <a:solidFill>
            <a:schemeClr val="tx1"/>
          </a:solidFill>
        </p:spPr>
        <p:txBody>
          <a:bodyPr/>
          <a:lstStyle>
            <a:lvl1pPr marL="0" indent="0">
              <a:buNone/>
              <a:defRPr sz="2800">
                <a:solidFill>
                  <a:schemeClr val="accent1">
                    <a:alpha val="100000"/>
                  </a:schemeClr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>
                <a:solidFill>
                  <a:schemeClr val="tx2">
                    <a:alpha val="100000"/>
                  </a:schemeClr>
                </a:solidFill>
              </a:defRPr>
            </a:lvl1pPr>
          </a:lstStyle>
          <a:p>
            <a:fld id="{63450620-0C18-4747-A30E-7C267A7E0F29}" type="slidenum">
              <a:rPr lang="en-US">
                <a:solidFill>
                  <a:schemeClr val="tx2">
                    <a:alpha val="100000"/>
                  </a:schemeClr>
                </a:solidFill>
              </a:rPr>
              <a:pPr/>
              <a:t>‹#›</a:t>
            </a:fld>
            <a:endParaRPr lang="en-US">
              <a:solidFill>
                <a:schemeClr val="tx2">
                  <a:alpha val="100000"/>
                </a:schemeClr>
              </a:solidFill>
            </a:endParaRP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ltGray">
          <a:xfrm>
            <a:off x="5895975" y="0"/>
            <a:ext cx="3248025" cy="27813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3125" name="Group 53"/>
          <p:cNvGrpSpPr>
            <a:grpSpLocks/>
          </p:cNvGrpSpPr>
          <p:nvPr/>
        </p:nvGrpSpPr>
        <p:grpSpPr bwMode="auto">
          <a:xfrm>
            <a:off x="19050" y="2330450"/>
            <a:ext cx="9115425" cy="358775"/>
            <a:chOff x="3827" y="1468"/>
            <a:chExt cx="1927" cy="226"/>
          </a:xfrm>
        </p:grpSpPr>
        <p:sp>
          <p:nvSpPr>
            <p:cNvPr id="3126" name="Line 54"/>
            <p:cNvSpPr>
              <a:spLocks noChangeShapeType="1"/>
            </p:cNvSpPr>
            <p:nvPr/>
          </p:nvSpPr>
          <p:spPr bwMode="white">
            <a:xfrm>
              <a:off x="3827" y="1468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7" name="Line 55"/>
            <p:cNvSpPr>
              <a:spLocks noChangeShapeType="1"/>
            </p:cNvSpPr>
            <p:nvPr/>
          </p:nvSpPr>
          <p:spPr bwMode="white">
            <a:xfrm>
              <a:off x="3827" y="1540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8" name="Line 56"/>
            <p:cNvSpPr>
              <a:spLocks noChangeShapeType="1"/>
            </p:cNvSpPr>
            <p:nvPr/>
          </p:nvSpPr>
          <p:spPr bwMode="white">
            <a:xfrm>
              <a:off x="3827" y="1616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3129" name="Line 57"/>
            <p:cNvSpPr>
              <a:spLocks noChangeShapeType="1"/>
            </p:cNvSpPr>
            <p:nvPr/>
          </p:nvSpPr>
          <p:spPr bwMode="white">
            <a:xfrm>
              <a:off x="3827" y="1694"/>
              <a:ext cx="1927" cy="0"/>
            </a:xfrm>
            <a:prstGeom prst="line">
              <a:avLst/>
            </a:prstGeom>
            <a:noFill/>
            <a:ln w="1905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</p:grpSp>
      <p:pic>
        <p:nvPicPr>
          <p:cNvPr id="3133" name="Picture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87663" cy="27908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132" name="Rectangle 60"/>
          <p:cNvSpPr>
            <a:spLocks noChangeArrowheads="1"/>
          </p:cNvSpPr>
          <p:nvPr/>
        </p:nvSpPr>
        <p:spPr bwMode="black">
          <a:xfrm>
            <a:off x="0" y="2787650"/>
            <a:ext cx="9144000" cy="7143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gray">
          <a:xfrm>
            <a:off x="2895600" y="2819400"/>
            <a:ext cx="6248400" cy="6858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ltGray">
          <a:xfrm>
            <a:off x="3124200" y="2819400"/>
            <a:ext cx="5791200" cy="685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134" name="Picture 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4488" y="0"/>
            <a:ext cx="3011487" cy="27813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FE61-6F81-4FD7-A96C-4F6E0D303E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2495-12C9-4A43-BB7E-9995FF089D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948BE-82BE-46E0-8CEE-862B2C69D7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6025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6025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7585-4F20-44B5-BBD3-AC8F6DDE54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651E0-2E75-47C8-B73E-9A01044B9D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8BDE-4308-4CF2-8F64-BC8B7D2174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A2CBB-FFF6-4748-AE71-090B00EF5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43F48-67D5-4F6D-BBD1-AE317CA308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F33-7492-40CF-9985-9E7DEF9A64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Rectangle 32"/>
          <p:cNvSpPr>
            <a:spLocks noChangeArrowheads="1"/>
          </p:cNvSpPr>
          <p:nvPr/>
        </p:nvSpPr>
        <p:spPr bwMode="ltGray">
          <a:xfrm>
            <a:off x="11113" y="0"/>
            <a:ext cx="9132887" cy="112553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1057" name="Group 33"/>
          <p:cNvGrpSpPr>
            <a:grpSpLocks/>
          </p:cNvGrpSpPr>
          <p:nvPr/>
        </p:nvGrpSpPr>
        <p:grpSpPr bwMode="auto">
          <a:xfrm>
            <a:off x="0" y="879475"/>
            <a:ext cx="9144000" cy="144463"/>
            <a:chOff x="1519" y="554"/>
            <a:chExt cx="4241" cy="91"/>
          </a:xfrm>
        </p:grpSpPr>
        <p:sp>
          <p:nvSpPr>
            <p:cNvPr id="1058" name="Line 34"/>
            <p:cNvSpPr>
              <a:spLocks noChangeShapeType="1"/>
            </p:cNvSpPr>
            <p:nvPr userDrawn="1"/>
          </p:nvSpPr>
          <p:spPr bwMode="white">
            <a:xfrm>
              <a:off x="1519" y="554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white">
            <a:xfrm>
              <a:off x="1519" y="599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white">
            <a:xfrm>
              <a:off x="1519" y="645"/>
              <a:ext cx="4241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/>
            </a:p>
          </p:txBody>
        </p:sp>
      </p:grpSp>
      <p:grpSp>
        <p:nvGrpSpPr>
          <p:cNvPr id="1061" name="Group 37"/>
          <p:cNvGrpSpPr>
            <a:grpSpLocks/>
          </p:cNvGrpSpPr>
          <p:nvPr/>
        </p:nvGrpSpPr>
        <p:grpSpPr bwMode="auto">
          <a:xfrm>
            <a:off x="0" y="-11113"/>
            <a:ext cx="2341563" cy="1123951"/>
            <a:chOff x="0" y="0"/>
            <a:chExt cx="1475" cy="694"/>
          </a:xfrm>
        </p:grpSpPr>
        <p:graphicFrame>
          <p:nvGraphicFramePr>
            <p:cNvPr id="1062" name="Object 38"/>
            <p:cNvGraphicFramePr>
              <a:graphicFrameLocks noChangeAspect="1"/>
            </p:cNvGraphicFramePr>
            <p:nvPr/>
          </p:nvGraphicFramePr>
          <p:xfrm>
            <a:off x="695" y="0"/>
            <a:ext cx="780" cy="692"/>
          </p:xfrm>
          <a:graphic>
            <a:graphicData uri="http://schemas.openxmlformats.org/presentationml/2006/ole">
              <p:oleObj spid="_x0000_s1062" name="Image" r:id="rId14" imgW="3646321" imgH="3931376" progId="">
                <p:embed/>
              </p:oleObj>
            </a:graphicData>
          </a:graphic>
        </p:graphicFrame>
        <p:graphicFrame>
          <p:nvGraphicFramePr>
            <p:cNvPr id="1063" name="Object 39"/>
            <p:cNvGraphicFramePr>
              <a:graphicFrameLocks noChangeAspect="1"/>
            </p:cNvGraphicFramePr>
            <p:nvPr/>
          </p:nvGraphicFramePr>
          <p:xfrm>
            <a:off x="0" y="0"/>
            <a:ext cx="737" cy="694"/>
          </p:xfrm>
          <a:graphic>
            <a:graphicData uri="http://schemas.openxmlformats.org/presentationml/2006/ole">
              <p:oleObj spid="_x0000_s1063" name="Image" r:id="rId15" imgW="2575783" imgH="2545301" progId="">
                <p:embed/>
              </p:oleObj>
            </a:graphicData>
          </a:graphic>
        </p:graphicFrame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4600" y="228600"/>
            <a:ext cx="6324600" cy="533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60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1450"/>
            <a:ext cx="2133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1450"/>
            <a:ext cx="2895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1450"/>
            <a:ext cx="2133600" cy="2444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accent1">
                    <a:alpha val="100000"/>
                  </a:schemeClr>
                </a:solidFill>
                <a:latin typeface="+mn-lt"/>
              </a:defRPr>
            </a:lvl1pPr>
          </a:lstStyle>
          <a:p>
            <a:fld id="{E44DC636-D957-4282-A0AF-B1BC0833C64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68" name="Group 44"/>
          <p:cNvGrpSpPr>
            <a:grpSpLocks/>
          </p:cNvGrpSpPr>
          <p:nvPr/>
        </p:nvGrpSpPr>
        <p:grpSpPr bwMode="auto">
          <a:xfrm>
            <a:off x="0" y="1109663"/>
            <a:ext cx="9144000" cy="169862"/>
            <a:chOff x="0" y="699"/>
            <a:chExt cx="5760" cy="107"/>
          </a:xfrm>
        </p:grpSpPr>
        <p:sp>
          <p:nvSpPr>
            <p:cNvPr id="1064" name="Rectangle 40"/>
            <p:cNvSpPr>
              <a:spLocks noChangeArrowheads="1"/>
            </p:cNvSpPr>
            <p:nvPr userDrawn="1"/>
          </p:nvSpPr>
          <p:spPr bwMode="gray">
            <a:xfrm>
              <a:off x="0" y="699"/>
              <a:ext cx="5760" cy="45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1066" name="Rectangle 42"/>
            <p:cNvSpPr>
              <a:spLocks noChangeArrowheads="1"/>
            </p:cNvSpPr>
            <p:nvPr userDrawn="1"/>
          </p:nvSpPr>
          <p:spPr bwMode="gray">
            <a:xfrm>
              <a:off x="1476" y="713"/>
              <a:ext cx="4284" cy="93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+mj-lt"/>
          <a:ea typeface="+mj-ea"/>
          <a:cs typeface="+mj-cs"/>
        </a:defRPr>
      </a:lvl1pPr>
      <a:lvl2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2pPr>
      <a:lvl3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3pPr>
      <a:lvl4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4pPr>
      <a:lvl5pPr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5pPr>
      <a:lvl6pPr marL="4572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6pPr>
      <a:lvl7pPr marL="9144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7pPr>
      <a:lvl8pPr marL="13716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8pPr>
      <a:lvl9pPr marL="1828800" algn="r" fontAlgn="base">
        <a:spcBef>
          <a:spcPct val="0"/>
        </a:spcBef>
        <a:spcAft>
          <a:spcPct val="0"/>
        </a:spcAft>
        <a:defRPr sz="4000">
          <a:solidFill>
            <a:schemeClr val="bg1">
              <a:alpha val="100000"/>
            </a:schemeClr>
          </a:solidFill>
          <a:latin typeface="Arial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Font typeface="Wingdings"/>
        <a:buChar char="§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SzPct val="50000"/>
        <a:buFont typeface="Wingdings 2"/>
        <a:buChar char="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SzPct val="60000"/>
        <a:buFont typeface="Wingdings 2"/>
        <a:buChar char="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Font typeface="Wingdings"/>
        <a:buChar char="§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Technology Trends</a:t>
            </a:r>
            <a:endParaRPr lang="en-US" sz="3600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ubTitle" idx="1"/>
          </p:nvPr>
        </p:nvSpPr>
        <p:spPr>
          <a:noFill/>
        </p:spPr>
        <p:txBody>
          <a:bodyPr/>
          <a:lstStyle/>
          <a:p>
            <a:r>
              <a:rPr lang="en-US" sz="2400" dirty="0" smtClean="0">
                <a:solidFill>
                  <a:schemeClr val="tx1">
                    <a:alpha val="100000"/>
                  </a:schemeClr>
                </a:solidFill>
              </a:rPr>
              <a:t>Gary O’Neal</a:t>
            </a:r>
            <a:endParaRPr lang="en-US" sz="2400" dirty="0">
              <a:solidFill>
                <a:schemeClr val="tx1">
                  <a:alpha val="1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Agenda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gray">
          <a:xfrm>
            <a:off x="1752600" y="20574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bg1">
                    <a:alpha val="100000"/>
                  </a:schemeClr>
                </a:solidFill>
                <a:latin typeface="Arial"/>
              </a:rPr>
              <a:t>1. Agenda Item</a:t>
            </a:r>
            <a:r>
              <a:rPr lang="en-US" sz="2400" dirty="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gray">
          <a:xfrm>
            <a:off x="1752600" y="2895600"/>
            <a:ext cx="5410200" cy="533400"/>
          </a:xfrm>
          <a:prstGeom prst="roundRect">
            <a:avLst>
              <a:gd name="adj" fmla="val 1279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2.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gray">
          <a:xfrm>
            <a:off x="1752600" y="37338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3.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gray">
          <a:xfrm>
            <a:off x="1752600" y="4572000"/>
            <a:ext cx="5410200" cy="533400"/>
          </a:xfrm>
          <a:prstGeom prst="roundRect">
            <a:avLst>
              <a:gd name="adj" fmla="val 19046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>
                    <a:alpha val="100000"/>
                  </a:schemeClr>
                </a:solidFill>
                <a:latin typeface="Arial"/>
              </a:rPr>
              <a:t>4. Agenda Item</a:t>
            </a:r>
            <a:r>
              <a:rPr lang="en-US" sz="2400">
                <a:solidFill>
                  <a:schemeClr val="bg1">
                    <a:alpha val="100000"/>
                  </a:schemeClr>
                </a:solidFill>
                <a:latin typeface="Arial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 Cycle Diagram</a:t>
            </a:r>
          </a:p>
        </p:txBody>
      </p:sp>
      <p:sp>
        <p:nvSpPr>
          <p:cNvPr id="15365" name="Freeform 5"/>
          <p:cNvSpPr>
            <a:spLocks noEditPoints="1"/>
          </p:cNvSpPr>
          <p:nvPr/>
        </p:nvSpPr>
        <p:spPr bwMode="gray">
          <a:xfrm rot="-1358056">
            <a:off x="1077913" y="2538413"/>
            <a:ext cx="6853237" cy="280352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0" b="0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gray">
          <a:xfrm>
            <a:off x="3810000" y="16764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gray">
          <a:xfrm>
            <a:off x="1295400" y="32004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3" name="Oval 13"/>
          <p:cNvSpPr>
            <a:spLocks noChangeArrowheads="1"/>
          </p:cNvSpPr>
          <p:nvPr/>
        </p:nvSpPr>
        <p:spPr bwMode="gray">
          <a:xfrm>
            <a:off x="2178050" y="4897438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gray">
          <a:xfrm>
            <a:off x="4953000" y="42672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gray">
          <a:xfrm>
            <a:off x="6781800" y="1905000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gray">
          <a:xfrm>
            <a:off x="1524000" y="3657600"/>
            <a:ext cx="687388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gray">
          <a:xfrm>
            <a:off x="4114800" y="2133600"/>
            <a:ext cx="688975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gray">
          <a:xfrm>
            <a:off x="7048500" y="2411413"/>
            <a:ext cx="68580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gray">
          <a:xfrm>
            <a:off x="5257800" y="4724400"/>
            <a:ext cx="687388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gray">
          <a:xfrm>
            <a:off x="2436813" y="5348288"/>
            <a:ext cx="687387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Verdana"/>
              </a:rPr>
              <a:t>Text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gray">
          <a:xfrm>
            <a:off x="3429000" y="3662363"/>
            <a:ext cx="2590800" cy="5191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chemeClr val="tx1">
                    <a:alpha val="100000"/>
                  </a:schemeClr>
                </a:solidFill>
                <a:latin typeface="Arial"/>
              </a:rPr>
              <a:t>Cycle name</a:t>
            </a:r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gray">
          <a:xfrm>
            <a:off x="2473325" y="1963738"/>
            <a:ext cx="1793875" cy="161766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cxnSp>
        <p:nvCxnSpPr>
          <p:cNvPr id="15388" name="AutoShape 28"/>
          <p:cNvCxnSpPr>
            <a:cxnSpLocks noChangeShapeType="1"/>
          </p:cNvCxnSpPr>
          <p:nvPr/>
        </p:nvCxnSpPr>
        <p:spPr bwMode="gray">
          <a:xfrm flipH="1">
            <a:off x="457200" y="1963738"/>
            <a:ext cx="201612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389" name="Text Box 29"/>
          <p:cNvSpPr txBox="1">
            <a:spLocks noChangeArrowheads="1"/>
          </p:cNvSpPr>
          <p:nvPr/>
        </p:nvSpPr>
        <p:spPr bwMode="gray">
          <a:xfrm>
            <a:off x="473075" y="1524000"/>
            <a:ext cx="1812925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Verdana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Progress Diagram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gray">
          <a:xfrm>
            <a:off x="5562600" y="2743200"/>
            <a:ext cx="2819400" cy="2895600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gray">
          <a:xfrm>
            <a:off x="3200400" y="2743200"/>
            <a:ext cx="2971800" cy="2895600"/>
          </a:xfrm>
          <a:prstGeom prst="chevron">
            <a:avLst>
              <a:gd name="adj" fmla="val 17842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gray">
          <a:xfrm>
            <a:off x="838200" y="2743200"/>
            <a:ext cx="2971800" cy="2895600"/>
          </a:xfrm>
          <a:prstGeom prst="chevron">
            <a:avLst>
              <a:gd name="adj" fmla="val 1784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EAEAEA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9250" dir="3267739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ctr" compatLnSpc="1">
            <a:spAutoFit/>
          </a:bodyPr>
          <a:lstStyle/>
          <a:p>
            <a:endParaRPr lang="en-US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gray">
          <a:xfrm>
            <a:off x="1066800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1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gray">
          <a:xfrm>
            <a:off x="3386138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2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gray">
          <a:xfrm>
            <a:off x="5715000" y="19050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3187806" algn="ctr" rotWithShape="0">
              <a:schemeClr val="bg2"/>
            </a:outerShdw>
          </a:effectLst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bg1">
                    <a:alpha val="100000"/>
                  </a:schemeClr>
                </a:solidFill>
                <a:latin typeface="Arial"/>
              </a:rPr>
              <a:t>Phase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Block Diagram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6311900" y="3352800"/>
            <a:ext cx="1676400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559300" y="3352800"/>
            <a:ext cx="1665288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819400" y="3352800"/>
            <a:ext cx="1616075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1054100" y="3352800"/>
            <a:ext cx="1676400" cy="2590800"/>
          </a:xfrm>
          <a:prstGeom prst="roundRect">
            <a:avLst>
              <a:gd name="adj" fmla="val 13745"/>
            </a:avLst>
          </a:pr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19465" name="Group 9"/>
          <p:cNvGrpSpPr>
            <a:grpSpLocks/>
          </p:cNvGrpSpPr>
          <p:nvPr/>
        </p:nvGrpSpPr>
        <p:grpSpPr bwMode="auto">
          <a:xfrm>
            <a:off x="1282700" y="1981200"/>
            <a:ext cx="6096000" cy="990600"/>
            <a:chOff x="624" y="1152"/>
            <a:chExt cx="4080" cy="720"/>
          </a:xfrm>
        </p:grpSpPr>
        <p:sp>
          <p:nvSpPr>
            <p:cNvPr id="19466" name="Rectangle 10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67" name="Group 11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9468" name="Oval 1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69" name="Rectangle 1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0" name="Oval 1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1" name="Oval 1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72" name="Rectangle 16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73" name="Group 17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9474" name="Oval 1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5" name="Rectangle 1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6" name="Oval 2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77" name="Oval 2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78" name="Rectangle 22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grpSp>
          <p:nvGrpSpPr>
            <p:cNvPr id="19479" name="Group 23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9480" name="Oval 24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1" name="Rectangle 25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2" name="Oval 26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  <p:sp>
            <p:nvSpPr>
              <p:cNvPr id="19483" name="Oval 27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US"/>
              </a:p>
            </p:txBody>
          </p:sp>
        </p:grpSp>
        <p:sp>
          <p:nvSpPr>
            <p:cNvPr id="19484" name="Rectangle 28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</p:grpSp>
      <p:sp>
        <p:nvSpPr>
          <p:cNvPr id="19486" name="Rectangle 30"/>
          <p:cNvSpPr>
            <a:spLocks noChangeArrowheads="1"/>
          </p:cNvSpPr>
          <p:nvPr/>
        </p:nvSpPr>
        <p:spPr bwMode="gray">
          <a:xfrm>
            <a:off x="14414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7" name="Rectangle 31"/>
          <p:cNvSpPr>
            <a:spLocks noChangeArrowheads="1"/>
          </p:cNvSpPr>
          <p:nvPr/>
        </p:nvSpPr>
        <p:spPr bwMode="gray">
          <a:xfrm>
            <a:off x="31940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gray">
          <a:xfrm>
            <a:off x="47942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89" name="Rectangle 33"/>
          <p:cNvSpPr>
            <a:spLocks noChangeArrowheads="1"/>
          </p:cNvSpPr>
          <p:nvPr/>
        </p:nvSpPr>
        <p:spPr bwMode="gray">
          <a:xfrm>
            <a:off x="6546850" y="23002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14478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1" name="Rectangle 35"/>
          <p:cNvSpPr>
            <a:spLocks noChangeArrowheads="1"/>
          </p:cNvSpPr>
          <p:nvPr/>
        </p:nvSpPr>
        <p:spPr bwMode="auto">
          <a:xfrm>
            <a:off x="32004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2" name="Rectangle 36"/>
          <p:cNvSpPr>
            <a:spLocks noChangeArrowheads="1"/>
          </p:cNvSpPr>
          <p:nvPr/>
        </p:nvSpPr>
        <p:spPr bwMode="auto">
          <a:xfrm>
            <a:off x="49530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6705600" y="36576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5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Table</a:t>
            </a:r>
          </a:p>
        </p:txBody>
      </p:sp>
      <p:graphicFrame>
        <p:nvGraphicFramePr>
          <p:cNvPr id="21665" name="Group 161"/>
          <p:cNvGraphicFramePr>
            <a:graphicFrameLocks noGrp="1"/>
          </p:cNvGraphicFramePr>
          <p:nvPr/>
        </p:nvGraphicFramePr>
        <p:xfrm>
          <a:off x="685800" y="1793875"/>
          <a:ext cx="7620000" cy="3768728"/>
        </p:xfrm>
        <a:graphic>
          <a:graphicData uri="http://schemas.openxmlformats.org/drawingml/2006/table">
            <a:tbl>
              <a:tblPr/>
              <a:tblGrid>
                <a:gridCol w="1522413"/>
                <a:gridCol w="1219200"/>
                <a:gridCol w="1219200"/>
                <a:gridCol w="1219200"/>
                <a:gridCol w="1220787"/>
                <a:gridCol w="1219200"/>
              </a:tblGrid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r>
                        <a:rPr kumimoji="0" lang="en-US" sz="2000" b="1" i="0" u="none" strike="noStrike" baseline="0">
                          <a:solidFill>
                            <a:schemeClr val="bg1">
                              <a:alpha val="100000"/>
                            </a:schemeClr>
                          </a:solidFill>
                          <a:effectLst/>
                          <a:latin typeface="Arial"/>
                        </a:rPr>
                        <a:t>Title  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hlink"/>
                        </a:gs>
                        <a:gs pos="100000">
                          <a:schemeClr val="hlink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/>
                        <a:buNone/>
                        <a:tabLst/>
                      </a:pPr>
                      <a:endParaRPr kumimoji="0" lang="en-US" sz="2800" b="0" i="0" u="none" strike="noStrike" baseline="0">
                        <a:solidFill>
                          <a:schemeClr val="bg1">
                            <a:alpha val="10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gamma/>
                            <a:shade val="84706"/>
                            <a:invGamma/>
                          </a:srgbClr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3-D Pie Chart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gray">
          <a:xfrm>
            <a:off x="2187575" y="4465638"/>
            <a:ext cx="5562600" cy="1325562"/>
          </a:xfrm>
          <a:prstGeom prst="ellipse">
            <a:avLst/>
          </a:prstGeom>
          <a:gradFill rotWithShape="1">
            <a:gsLst>
              <a:gs pos="0">
                <a:srgbClr val="292929"/>
              </a:gs>
              <a:gs pos="100000">
                <a:schemeClr val="bg1">
                  <a:alpha val="14999"/>
                </a:schemeClr>
              </a:gs>
            </a:gsLst>
            <a:lin ang="2700000" scaled="1"/>
          </a:gradFill>
          <a:ln w="3175" cap="flat" cmpd="sng" algn="ctr">
            <a:noFill/>
            <a:prstDash val="solid"/>
            <a:round/>
            <a:headEnd type="none" w="med" len="med"/>
            <a:tailEnd type="none" w="sm" len="sm"/>
          </a:ln>
          <a:effectLst/>
        </p:spPr>
        <p:txBody>
          <a:bodyPr vert="eaVert" wrap="none" lIns="92075" tIns="46038" rIns="92075" bIns="46038" anchor="ctr" compatLnSpc="1"/>
          <a:lstStyle/>
          <a:p>
            <a:endParaRPr 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gray">
          <a:xfrm rot="-998297">
            <a:off x="1462088" y="2352675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gray">
          <a:xfrm rot="-998297">
            <a:off x="1517650" y="2190750"/>
            <a:ext cx="5564188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4" name="Arc 8"/>
          <p:cNvSpPr>
            <a:spLocks/>
          </p:cNvSpPr>
          <p:nvPr/>
        </p:nvSpPr>
        <p:spPr bwMode="gray">
          <a:xfrm rot="-998297">
            <a:off x="4391025" y="3262313"/>
            <a:ext cx="2652713" cy="13208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9933 w 19933"/>
              <a:gd name="T1" fmla="*/ 8321 h 19523"/>
              <a:gd name="T2" fmla="*/ 9242 w 19933"/>
              <a:gd name="T3" fmla="*/ 19523 h 19523"/>
              <a:gd name="T4" fmla="*/ 0 w 19933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19933" h="19523" fill="none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</a:path>
              <a:path w="19933" h="19523" stroke="0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D9AF13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5" name="Arc 9"/>
          <p:cNvSpPr>
            <a:spLocks/>
          </p:cNvSpPr>
          <p:nvPr/>
        </p:nvSpPr>
        <p:spPr bwMode="gray">
          <a:xfrm rot="-998297">
            <a:off x="4167188" y="2268538"/>
            <a:ext cx="2849562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bg1">
                  <a:alpha val="100000"/>
                </a:schemeClr>
              </a:solidFill>
              <a:latin typeface="Arial"/>
            </a:endParaRPr>
          </a:p>
        </p:txBody>
      </p:sp>
      <p:sp>
        <p:nvSpPr>
          <p:cNvPr id="24586" name="Arc 10"/>
          <p:cNvSpPr>
            <a:spLocks/>
          </p:cNvSpPr>
          <p:nvPr/>
        </p:nvSpPr>
        <p:spPr bwMode="gray">
          <a:xfrm rot="20601703" flipH="1">
            <a:off x="1600200" y="3563938"/>
            <a:ext cx="2876550" cy="1630362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7" name="Arc 11"/>
          <p:cNvSpPr>
            <a:spLocks/>
          </p:cNvSpPr>
          <p:nvPr/>
        </p:nvSpPr>
        <p:spPr bwMode="gray">
          <a:xfrm rot="-998297">
            <a:off x="3409950" y="1997075"/>
            <a:ext cx="2814638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8" name="Arc 12"/>
          <p:cNvSpPr>
            <a:spLocks/>
          </p:cNvSpPr>
          <p:nvPr/>
        </p:nvSpPr>
        <p:spPr bwMode="gray">
          <a:xfrm rot="20601703" flipH="1">
            <a:off x="1371600" y="2649538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0" b="0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89" name="Freeform 13"/>
          <p:cNvSpPr>
            <a:spLocks/>
          </p:cNvSpPr>
          <p:nvPr/>
        </p:nvSpPr>
        <p:spPr bwMode="gray">
          <a:xfrm rot="-998297">
            <a:off x="4506913" y="3511550"/>
            <a:ext cx="1220787" cy="1498600"/>
          </a:xfrm>
          <a:custGeom>
            <a:avLst/>
            <a:gdLst/>
            <a:ahLst/>
            <a:cxnLst>
              <a:cxn ang="0">
                <a:pos x="480" y="716"/>
              </a:cxn>
              <a:cxn ang="0">
                <a:pos x="480" y="604"/>
              </a:cxn>
              <a:cxn ang="0">
                <a:pos x="0" y="0"/>
              </a:cxn>
            </a:cxnLst>
            <a:rect l="0" t="0" r="0" b="0"/>
            <a:pathLst>
              <a:path w="480" h="716">
                <a:moveTo>
                  <a:pt x="480" y="716"/>
                </a:moveTo>
                <a:lnTo>
                  <a:pt x="480" y="604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rgbClr val="6A93D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endParaRPr lang="en-US"/>
          </a:p>
        </p:txBody>
      </p:sp>
      <p:sp>
        <p:nvSpPr>
          <p:cNvPr id="24590" name="Freeform 14"/>
          <p:cNvSpPr>
            <a:spLocks/>
          </p:cNvSpPr>
          <p:nvPr/>
        </p:nvSpPr>
        <p:spPr bwMode="gray">
          <a:xfrm rot="-998297">
            <a:off x="4400550" y="3259138"/>
            <a:ext cx="2562225" cy="809625"/>
          </a:xfrm>
          <a:custGeom>
            <a:avLst/>
            <a:gdLst/>
            <a:ahLst/>
            <a:cxnLst>
              <a:cxn ang="0">
                <a:pos x="1008" y="388"/>
              </a:cxn>
              <a:cxn ang="0">
                <a:pos x="1000" y="284"/>
              </a:cxn>
              <a:cxn ang="0">
                <a:pos x="0" y="0"/>
              </a:cxn>
            </a:cxnLst>
            <a:rect l="0" t="0" r="0" b="0"/>
            <a:pathLst>
              <a:path w="1008" h="388">
                <a:moveTo>
                  <a:pt x="1008" y="388"/>
                </a:moveTo>
                <a:lnTo>
                  <a:pt x="1000" y="284"/>
                </a:lnTo>
                <a:lnTo>
                  <a:pt x="0" y="0"/>
                </a:lnTo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endParaRPr lang="en-US"/>
          </a:p>
        </p:txBody>
      </p:sp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4102100" y="3290888"/>
            <a:ext cx="3040063" cy="1725612"/>
            <a:chOff x="2694" y="1900"/>
            <a:chExt cx="1915" cy="1087"/>
          </a:xfrm>
        </p:grpSpPr>
        <p:sp>
          <p:nvSpPr>
            <p:cNvPr id="24592" name="Arc 16"/>
            <p:cNvSpPr>
              <a:spLocks/>
            </p:cNvSpPr>
            <p:nvPr/>
          </p:nvSpPr>
          <p:spPr bwMode="gray">
            <a:xfrm rot="-886887">
              <a:off x="2694" y="1900"/>
              <a:ext cx="1858" cy="80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52973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gray">
            <a:xfrm rot="-886887">
              <a:off x="2747" y="2019"/>
              <a:ext cx="868" cy="968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0" b="0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352973">
                    <a:gamma/>
                    <a:tint val="73725"/>
                    <a:invGamma/>
                  </a:srgbClr>
                </a:gs>
                <a:gs pos="100000">
                  <a:srgbClr val="352973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  <p:sp>
          <p:nvSpPr>
            <p:cNvPr id="24594" name="Freeform 18"/>
            <p:cNvSpPr>
              <a:spLocks/>
            </p:cNvSpPr>
            <p:nvPr/>
          </p:nvSpPr>
          <p:spPr bwMode="gray">
            <a:xfrm rot="-886887">
              <a:off x="3614" y="2125"/>
              <a:ext cx="995" cy="617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0" b="0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solidFill>
              <a:srgbClr val="35297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4600" name="Group 24"/>
          <p:cNvGrpSpPr>
            <a:grpSpLocks/>
          </p:cNvGrpSpPr>
          <p:nvPr/>
        </p:nvGrpSpPr>
        <p:grpSpPr bwMode="auto">
          <a:xfrm>
            <a:off x="4625975" y="3170238"/>
            <a:ext cx="3003550" cy="1900237"/>
            <a:chOff x="2914" y="1816"/>
            <a:chExt cx="1892" cy="1197"/>
          </a:xfrm>
        </p:grpSpPr>
        <p:sp>
          <p:nvSpPr>
            <p:cNvPr id="24595" name="Freeform 19"/>
            <p:cNvSpPr>
              <a:spLocks/>
            </p:cNvSpPr>
            <p:nvPr/>
          </p:nvSpPr>
          <p:spPr bwMode="gray">
            <a:xfrm rot="-998297">
              <a:off x="3826" y="2056"/>
              <a:ext cx="980" cy="688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552" y="0"/>
                </a:cxn>
                <a:cxn ang="0">
                  <a:pos x="556" y="138"/>
                </a:cxn>
                <a:cxn ang="0">
                  <a:pos x="346" y="338"/>
                </a:cxn>
                <a:cxn ang="0">
                  <a:pos x="6" y="486"/>
                </a:cxn>
                <a:cxn ang="0">
                  <a:pos x="0" y="342"/>
                </a:cxn>
              </a:cxnLst>
              <a:rect l="0" t="0" r="0" b="0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gradFill rotWithShape="0">
              <a:gsLst>
                <a:gs pos="0">
                  <a:srgbClr val="6600CC">
                    <a:gamma/>
                    <a:tint val="45490"/>
                    <a:invGamma/>
                  </a:srgbClr>
                </a:gs>
                <a:gs pos="100000">
                  <a:srgbClr val="6600CC"/>
                </a:gs>
              </a:gsLst>
              <a:lin ang="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  <p:sp>
          <p:nvSpPr>
            <p:cNvPr id="24596" name="Arc 20"/>
            <p:cNvSpPr>
              <a:spLocks/>
            </p:cNvSpPr>
            <p:nvPr/>
          </p:nvSpPr>
          <p:spPr bwMode="gray">
            <a:xfrm rot="-1060795">
              <a:off x="2914" y="1816"/>
              <a:ext cx="1830" cy="88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0" b="0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99FF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US"/>
            </a:p>
          </p:txBody>
        </p:sp>
        <p:sp>
          <p:nvSpPr>
            <p:cNvPr id="24597" name="Freeform 21"/>
            <p:cNvSpPr>
              <a:spLocks/>
            </p:cNvSpPr>
            <p:nvPr/>
          </p:nvSpPr>
          <p:spPr bwMode="gray">
            <a:xfrm rot="-998297">
              <a:off x="2997" y="1949"/>
              <a:ext cx="839" cy="1064"/>
            </a:xfrm>
            <a:custGeom>
              <a:avLst/>
              <a:gdLst/>
              <a:ahLst/>
              <a:cxnLst>
                <a:cxn ang="0">
                  <a:pos x="480" y="633"/>
                </a:cxn>
                <a:cxn ang="0">
                  <a:pos x="486" y="762"/>
                </a:cxn>
                <a:cxn ang="0">
                  <a:pos x="9" y="129"/>
                </a:cxn>
                <a:cxn ang="0">
                  <a:pos x="0" y="0"/>
                </a:cxn>
                <a:cxn ang="0">
                  <a:pos x="480" y="633"/>
                </a:cxn>
              </a:cxnLst>
              <a:rect l="0" t="0" r="0" b="0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1">
              <a:gsLst>
                <a:gs pos="0">
                  <a:srgbClr val="5007A1"/>
                </a:gs>
                <a:gs pos="100000">
                  <a:srgbClr val="5007A1">
                    <a:gamma/>
                    <a:tint val="45490"/>
                    <a:invGamma/>
                  </a:srgb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4598" name="Oval 22"/>
          <p:cNvSpPr>
            <a:spLocks noChangeArrowheads="1"/>
          </p:cNvSpPr>
          <p:nvPr/>
        </p:nvSpPr>
        <p:spPr bwMode="gray">
          <a:xfrm rot="-998297">
            <a:off x="2979738" y="2905125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gray">
          <a:xfrm rot="-998297">
            <a:off x="3055938" y="3140075"/>
            <a:ext cx="2624137" cy="109855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gray">
          <a:xfrm>
            <a:off x="5715000" y="27257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gray">
          <a:xfrm>
            <a:off x="4114800" y="2268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gray">
          <a:xfrm>
            <a:off x="2286000" y="3030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gray">
          <a:xfrm>
            <a:off x="2057400" y="43259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gray">
          <a:xfrm>
            <a:off x="3810000" y="45545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gray">
          <a:xfrm>
            <a:off x="5791200" y="371633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60" name="Group 36"/>
          <p:cNvGrpSpPr>
            <a:grpSpLocks/>
          </p:cNvGrpSpPr>
          <p:nvPr/>
        </p:nvGrpSpPr>
        <p:grpSpPr bwMode="auto">
          <a:xfrm>
            <a:off x="838200" y="4254500"/>
            <a:ext cx="1512888" cy="1511300"/>
            <a:chOff x="2200" y="1570"/>
            <a:chExt cx="1496" cy="1496"/>
          </a:xfrm>
        </p:grpSpPr>
        <p:sp>
          <p:nvSpPr>
            <p:cNvPr id="26661" name="Oval 3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2" name="Oval 3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69804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4" name="Oval 4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65" name="Oval 4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Marketing Diagram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gray">
          <a:xfrm>
            <a:off x="1463675" y="2543175"/>
            <a:ext cx="5759450" cy="2159000"/>
          </a:xfrm>
          <a:prstGeom prst="upArrow">
            <a:avLst>
              <a:gd name="adj1" fmla="val 57296"/>
              <a:gd name="adj2" fmla="val 6279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4486275" y="4267200"/>
            <a:ext cx="1512888" cy="1511300"/>
            <a:chOff x="2200" y="1570"/>
            <a:chExt cx="1496" cy="1496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5725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3" name="Oval 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4" name="Oval 1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642" name="Group 18"/>
          <p:cNvGrpSpPr>
            <a:grpSpLocks/>
          </p:cNvGrpSpPr>
          <p:nvPr/>
        </p:nvGrpSpPr>
        <p:grpSpPr bwMode="auto">
          <a:xfrm>
            <a:off x="6359525" y="4267200"/>
            <a:ext cx="1512888" cy="1511300"/>
            <a:chOff x="2200" y="1570"/>
            <a:chExt cx="1496" cy="1496"/>
          </a:xfrm>
        </p:grpSpPr>
        <p:sp>
          <p:nvSpPr>
            <p:cNvPr id="26643" name="Oval 19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4" name="Oval 20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666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5" name="Oval 21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6" name="Oval 22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47" name="Oval 23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6648" name="Group 24"/>
          <p:cNvGrpSpPr>
            <a:grpSpLocks/>
          </p:cNvGrpSpPr>
          <p:nvPr/>
        </p:nvGrpSpPr>
        <p:grpSpPr bwMode="auto">
          <a:xfrm>
            <a:off x="2687638" y="4267200"/>
            <a:ext cx="1512887" cy="1511300"/>
            <a:chOff x="2200" y="1570"/>
            <a:chExt cx="1496" cy="1496"/>
          </a:xfrm>
        </p:grpSpPr>
        <p:sp>
          <p:nvSpPr>
            <p:cNvPr id="26649" name="Oval 25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0" name="Oval 26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2" name="Oval 28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  <p:sp>
          <p:nvSpPr>
            <p:cNvPr id="26653" name="Oval 29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ctr" compatLnSpc="1">
              <a:spAutoFit/>
            </a:bodyPr>
            <a:lstStyle/>
            <a:p>
              <a:endParaRPr lang="en-US"/>
            </a:p>
          </p:txBody>
        </p:sp>
      </p:grpSp>
      <p:sp>
        <p:nvSpPr>
          <p:cNvPr id="26655" name="AutoShape 31"/>
          <p:cNvSpPr>
            <a:spLocks noChangeArrowheads="1"/>
          </p:cNvSpPr>
          <p:nvPr/>
        </p:nvSpPr>
        <p:spPr bwMode="auto">
          <a:xfrm>
            <a:off x="1905000" y="1905000"/>
            <a:ext cx="48768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Arial"/>
              </a:rPr>
              <a:t>Title</a:t>
            </a: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gray">
          <a:xfrm>
            <a:off x="12192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gray">
          <a:xfrm>
            <a:off x="48768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gray">
          <a:xfrm>
            <a:off x="3048000" y="4891088"/>
            <a:ext cx="768350" cy="3667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  <p:sp>
        <p:nvSpPr>
          <p:cNvPr id="26659" name="Rectangle 35"/>
          <p:cNvSpPr>
            <a:spLocks noChangeArrowheads="1"/>
          </p:cNvSpPr>
          <p:nvPr/>
        </p:nvSpPr>
        <p:spPr bwMode="gray">
          <a:xfrm>
            <a:off x="6781800" y="4876800"/>
            <a:ext cx="768350" cy="3667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chemeClr val="bg1">
                    <a:alpha val="100000"/>
                  </a:schemeClr>
                </a:solidFill>
                <a:latin typeface="Arial"/>
              </a:rPr>
              <a:t>TEXT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ample presentation slides">
  <a:themeElements>
    <a:clrScheme name="ms01_1 1">
      <a:dk1>
        <a:srgbClr val="1D528D"/>
      </a:dk1>
      <a:lt1>
        <a:srgbClr val="FFFFFF"/>
      </a:lt1>
      <a:dk2>
        <a:srgbClr val="000000"/>
      </a:dk2>
      <a:lt2>
        <a:srgbClr val="B2B2B2"/>
      </a:lt2>
      <a:accent1>
        <a:srgbClr val="2D6BC7"/>
      </a:accent1>
      <a:accent2>
        <a:srgbClr val="FF9900"/>
      </a:accent2>
      <a:accent3>
        <a:srgbClr val="FFFFFF"/>
      </a:accent3>
      <a:accent4>
        <a:srgbClr val="174578"/>
      </a:accent4>
      <a:accent5>
        <a:srgbClr val="ADBAE0"/>
      </a:accent5>
      <a:accent6>
        <a:srgbClr val="E78A00"/>
      </a:accent6>
      <a:hlink>
        <a:srgbClr val="9999FF"/>
      </a:hlink>
      <a:folHlink>
        <a:srgbClr val="969696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ms01_1 1">
        <a:dk1>
          <a:srgbClr val="1D528D"/>
        </a:dk1>
        <a:lt1>
          <a:srgbClr val="FFFFFF"/>
        </a:lt1>
        <a:dk2>
          <a:srgbClr val="000000"/>
        </a:dk2>
        <a:lt2>
          <a:srgbClr val="B2B2B2"/>
        </a:lt2>
        <a:accent1>
          <a:srgbClr val="2D6BC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BAE0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2">
        <a:dk1>
          <a:srgbClr val="808080"/>
        </a:dk1>
        <a:lt1>
          <a:srgbClr val="FFFFFF"/>
        </a:lt1>
        <a:dk2>
          <a:srgbClr val="000000"/>
        </a:dk2>
        <a:lt2>
          <a:srgbClr val="B2B2B2"/>
        </a:lt2>
        <a:accent1>
          <a:srgbClr val="058089"/>
        </a:accent1>
        <a:accent2>
          <a:srgbClr val="66BE0E"/>
        </a:accent2>
        <a:accent3>
          <a:srgbClr val="FFFFFF"/>
        </a:accent3>
        <a:accent4>
          <a:srgbClr val="6C6C6C"/>
        </a:accent4>
        <a:accent5>
          <a:srgbClr val="AAC0C4"/>
        </a:accent5>
        <a:accent6>
          <a:srgbClr val="5CAC0C"/>
        </a:accent6>
        <a:hlink>
          <a:srgbClr val="2CA9D0"/>
        </a:hlink>
        <a:folHlink>
          <a:srgbClr val="4841D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3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8BC84E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7DB54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</Template>
  <TotalTime>21</TotalTime>
  <Words>86</Words>
  <Application>Microsoft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Sample presentation slides</vt:lpstr>
      <vt:lpstr>Image</vt:lpstr>
      <vt:lpstr>Technology Trends</vt:lpstr>
      <vt:lpstr>Agenda</vt:lpstr>
      <vt:lpstr> Cycle Diagram</vt:lpstr>
      <vt:lpstr>Progress Diagram</vt:lpstr>
      <vt:lpstr>Block Diagram</vt:lpstr>
      <vt:lpstr>Table</vt:lpstr>
      <vt:lpstr>3-D Pie Chart</vt:lpstr>
      <vt:lpstr>Marketing Diagram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subject/>
  <dc:creator>Steve Johnson</dc:creator>
  <cp:keywords/>
  <dc:description/>
  <cp:lastModifiedBy>Steve</cp:lastModifiedBy>
  <cp:revision>4</cp:revision>
  <dcterms:created xsi:type="dcterms:W3CDTF">2006-07-09T07:10:45Z</dcterms:created>
  <dcterms:modified xsi:type="dcterms:W3CDTF">2008-05-21T17:38:25Z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TC011368021033</vt:lpwstr>
  </property>
</Properties>
</file>